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58" r:id="rId4"/>
    <p:sldId id="268" r:id="rId5"/>
    <p:sldId id="259" r:id="rId6"/>
    <p:sldId id="271" r:id="rId7"/>
    <p:sldId id="260" r:id="rId8"/>
    <p:sldId id="261" r:id="rId9"/>
    <p:sldId id="262" r:id="rId10"/>
    <p:sldId id="263" r:id="rId11"/>
    <p:sldId id="264" r:id="rId12"/>
    <p:sldId id="265" r:id="rId13"/>
    <p:sldId id="269" r:id="rId14"/>
    <p:sldId id="272" r:id="rId15"/>
    <p:sldId id="266" r:id="rId16"/>
    <p:sldId id="270"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8" autoAdjust="0"/>
    <p:restoredTop sz="94660"/>
  </p:normalViewPr>
  <p:slideViewPr>
    <p:cSldViewPr>
      <p:cViewPr>
        <p:scale>
          <a:sx n="87" d="100"/>
          <a:sy n="87" d="100"/>
        </p:scale>
        <p:origin x="-882"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Равнобедренный треугольник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540544" y="776288"/>
            <a:ext cx="8062912" cy="1470025"/>
          </a:xfrm>
        </p:spPr>
        <p:txBody>
          <a:bodyPr anchor="b">
            <a:normAutofit/>
          </a:bodyPr>
          <a:lstStyle>
            <a:lvl1pPr algn="r">
              <a:defRPr sz="440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1371600" y="6012656"/>
            <a:ext cx="5791200" cy="365125"/>
          </a:xfrm>
        </p:spPr>
        <p:txBody>
          <a:bodyPr tIns="0" bIns="0" anchor="t"/>
          <a:lstStyle>
            <a:lvl1pPr algn="r">
              <a:defRPr sz="1000"/>
            </a:lvl1pPr>
          </a:lstStyle>
          <a:p>
            <a:fld id="{5B106E36-FD25-4E2D-B0AA-010F637433A0}" type="datetimeFigureOut">
              <a:rPr lang="ru-RU" smtClean="0"/>
              <a:pPr/>
              <a:t>05.04.2014</a:t>
            </a:fld>
            <a:endParaRPr lang="ru-RU"/>
          </a:p>
        </p:txBody>
      </p:sp>
      <p:sp>
        <p:nvSpPr>
          <p:cNvPr id="17" name="Нижний колонтитул 16"/>
          <p:cNvSpPr>
            <a:spLocks noGrp="1"/>
          </p:cNvSpPr>
          <p:nvPr>
            <p:ph type="ftr" sz="quarter" idx="11"/>
          </p:nvPr>
        </p:nvSpPr>
        <p:spPr>
          <a:xfrm>
            <a:off x="1371600" y="5650704"/>
            <a:ext cx="5791200" cy="365125"/>
          </a:xfrm>
        </p:spPr>
        <p:txBody>
          <a:bodyPr tIns="0" bIns="0" anchor="b"/>
          <a:lstStyle>
            <a:lvl1pPr algn="r">
              <a:defRPr sz="1100"/>
            </a:lvl1pPr>
          </a:lstStyle>
          <a:p>
            <a:endParaRPr lang="ru-RU"/>
          </a:p>
        </p:txBody>
      </p:sp>
      <p:sp>
        <p:nvSpPr>
          <p:cNvPr id="29" name="Номер слайда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05.04.2014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381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381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05.04.2014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399032"/>
          </a:xfrm>
        </p:spPr>
        <p:txBody>
          <a:bodyPr/>
          <a:lstStyle/>
          <a:p>
            <a:r>
              <a:rPr kumimoji="0" lang="ru-RU" smtClean="0"/>
              <a:t>Образец заголовка</a:t>
            </a:r>
            <a:endParaRPr kumimoji="0" lang="en-US"/>
          </a:p>
        </p:txBody>
      </p:sp>
      <p:sp>
        <p:nvSpPr>
          <p:cNvPr id="3" name="Содержимое 2"/>
          <p:cNvSpPr>
            <a:spLocks noGrp="1"/>
          </p:cNvSpPr>
          <p:nvPr>
            <p:ph idx="1"/>
          </p:nvPr>
        </p:nvSpPr>
        <p:spPr>
          <a:xfrm>
            <a:off x="457200" y="1882808"/>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791456" y="6480048"/>
            <a:ext cx="2133600" cy="301752"/>
          </a:xfrm>
        </p:spPr>
        <p:txBody>
          <a:bodyPr/>
          <a:lstStyle/>
          <a:p>
            <a:fld id="{5B106E36-FD25-4E2D-B0AA-010F637433A0}" type="datetimeFigureOut">
              <a:rPr lang="ru-RU" smtClean="0"/>
              <a:pPr/>
              <a:t>05.04.2014</a:t>
            </a:fld>
            <a:endParaRPr lang="ru-RU"/>
          </a:p>
        </p:txBody>
      </p:sp>
      <p:sp>
        <p:nvSpPr>
          <p:cNvPr id="5" name="Нижний колонтитул 4"/>
          <p:cNvSpPr>
            <a:spLocks noGrp="1"/>
          </p:cNvSpPr>
          <p:nvPr>
            <p:ph type="ftr" sz="quarter" idx="11"/>
          </p:nvPr>
        </p:nvSpPr>
        <p:spPr>
          <a:xfrm>
            <a:off x="457200" y="6480969"/>
            <a:ext cx="4260056" cy="300831"/>
          </a:xfrm>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9" name="Прямоугольный треугольник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Равнобедренный треугольник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Дата 3"/>
          <p:cNvSpPr>
            <a:spLocks noGrp="1"/>
          </p:cNvSpPr>
          <p:nvPr>
            <p:ph type="dt" sz="half" idx="10"/>
          </p:nvPr>
        </p:nvSpPr>
        <p:spPr>
          <a:xfrm>
            <a:off x="6955632" y="6477000"/>
            <a:ext cx="2133600" cy="304800"/>
          </a:xfrm>
        </p:spPr>
        <p:txBody>
          <a:bodyPr/>
          <a:lstStyle/>
          <a:p>
            <a:fld id="{5B106E36-FD25-4E2D-B0AA-010F637433A0}" type="datetimeFigureOut">
              <a:rPr lang="ru-RU" smtClean="0"/>
              <a:pPr/>
              <a:t>05.04.2014</a:t>
            </a:fld>
            <a:endParaRPr lang="ru-RU"/>
          </a:p>
        </p:txBody>
      </p:sp>
      <p:sp>
        <p:nvSpPr>
          <p:cNvPr id="5" name="Нижний колонтитул 4"/>
          <p:cNvSpPr>
            <a:spLocks noGrp="1"/>
          </p:cNvSpPr>
          <p:nvPr>
            <p:ph type="ftr" sz="quarter" idx="11"/>
          </p:nvPr>
        </p:nvSpPr>
        <p:spPr>
          <a:xfrm>
            <a:off x="2619376" y="6480969"/>
            <a:ext cx="4260056" cy="300831"/>
          </a:xfrm>
        </p:spPr>
        <p:txBody>
          <a:bodyPr/>
          <a:lstStyle/>
          <a:p>
            <a:endParaRPr lang="ru-RU"/>
          </a:p>
        </p:txBody>
      </p:sp>
      <p:sp>
        <p:nvSpPr>
          <p:cNvPr id="6" name="Номер слайда 5"/>
          <p:cNvSpPr>
            <a:spLocks noGrp="1"/>
          </p:cNvSpPr>
          <p:nvPr>
            <p:ph type="sldNum" sz="quarter" idx="12"/>
          </p:nvPr>
        </p:nvSpPr>
        <p:spPr>
          <a:xfrm>
            <a:off x="8451056" y="809624"/>
            <a:ext cx="502920" cy="300831"/>
          </a:xfrm>
        </p:spPr>
        <p:txBody>
          <a:bodyPr/>
          <a:lstStyle/>
          <a:p>
            <a:fld id="{725C68B6-61C2-468F-89AB-4B9F7531AA68}" type="slidenum">
              <a:rPr lang="ru-RU" smtClean="0"/>
              <a:pPr/>
              <a:t>‹#›</a:t>
            </a:fld>
            <a:endParaRPr lang="ru-RU"/>
          </a:p>
        </p:txBody>
      </p:sp>
      <p:cxnSp>
        <p:nvCxnSpPr>
          <p:cNvPr id="11" name="Прямая соединительная линия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Прямая соединительная линия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Заголовок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marL="0" algn="l">
              <a:defRPr/>
            </a:lvl1p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4791456" y="6480969"/>
            <a:ext cx="2133600" cy="301752"/>
          </a:xfrm>
        </p:spPr>
        <p:txBody>
          <a:bodyPr/>
          <a:lstStyle/>
          <a:p>
            <a:fld id="{5B106E36-FD25-4E2D-B0AA-010F637433A0}" type="datetimeFigureOut">
              <a:rPr lang="ru-RU" smtClean="0"/>
              <a:pPr/>
              <a:t>05.04.2014</a:t>
            </a:fld>
            <a:endParaRPr lang="ru-RU"/>
          </a:p>
        </p:txBody>
      </p:sp>
      <p:sp>
        <p:nvSpPr>
          <p:cNvPr id="6" name="Нижний колонтитул 5"/>
          <p:cNvSpPr>
            <a:spLocks noGrp="1"/>
          </p:cNvSpPr>
          <p:nvPr>
            <p:ph type="ftr" sz="quarter" idx="11"/>
          </p:nvPr>
        </p:nvSpPr>
        <p:spPr>
          <a:xfrm>
            <a:off x="457200" y="6480969"/>
            <a:ext cx="4260056" cy="301752"/>
          </a:xfrm>
        </p:spPr>
        <p:txBody>
          <a:bodyPr/>
          <a:lstStyle/>
          <a:p>
            <a:endParaRPr lang="ru-RU"/>
          </a:p>
        </p:txBody>
      </p:sp>
      <p:sp>
        <p:nvSpPr>
          <p:cNvPr id="7" name="Номер слайда 6"/>
          <p:cNvSpPr>
            <a:spLocks noGrp="1"/>
          </p:cNvSpPr>
          <p:nvPr>
            <p:ph type="sldNum" sz="quarter" idx="12"/>
          </p:nvPr>
        </p:nvSpPr>
        <p:spPr>
          <a:xfrm>
            <a:off x="7589520" y="6480969"/>
            <a:ext cx="502920" cy="301752"/>
          </a:xfrm>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a:xfrm>
            <a:off x="4791456" y="6480969"/>
            <a:ext cx="2130552" cy="301752"/>
          </a:xfrm>
        </p:spPr>
        <p:txBody>
          <a:bodyPr/>
          <a:lstStyle/>
          <a:p>
            <a:fld id="{5B106E36-FD25-4E2D-B0AA-010F637433A0}" type="datetimeFigureOut">
              <a:rPr lang="ru-RU" smtClean="0"/>
              <a:pPr/>
              <a:t>05.04.2014</a:t>
            </a:fld>
            <a:endParaRPr lang="ru-RU"/>
          </a:p>
        </p:txBody>
      </p:sp>
      <p:sp>
        <p:nvSpPr>
          <p:cNvPr id="8" name="Нижний колонтитул 7"/>
          <p:cNvSpPr>
            <a:spLocks noGrp="1"/>
          </p:cNvSpPr>
          <p:nvPr>
            <p:ph type="ftr" sz="quarter" idx="11"/>
          </p:nvPr>
        </p:nvSpPr>
        <p:spPr>
          <a:xfrm>
            <a:off x="457200" y="6480969"/>
            <a:ext cx="4261104" cy="301752"/>
          </a:xfrm>
        </p:spPr>
        <p:txBody>
          <a:bodyPr/>
          <a:lstStyle/>
          <a:p>
            <a:endParaRPr lang="ru-RU"/>
          </a:p>
        </p:txBody>
      </p:sp>
      <p:sp>
        <p:nvSpPr>
          <p:cNvPr id="9" name="Номер слайда 8"/>
          <p:cNvSpPr>
            <a:spLocks noGrp="1"/>
          </p:cNvSpPr>
          <p:nvPr>
            <p:ph type="sldNum" sz="quarter" idx="12"/>
          </p:nvPr>
        </p:nvSpPr>
        <p:spPr>
          <a:xfrm>
            <a:off x="7589520" y="6483096"/>
            <a:ext cx="502920" cy="301752"/>
          </a:xfrm>
        </p:spPr>
        <p:txBody>
          <a:bodyPr/>
          <a:lstStyle>
            <a:lvl1pPr algn="ctr">
              <a:defRPr/>
            </a:lvl1p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b="0"/>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05.04.2014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4791456" y="6480969"/>
            <a:ext cx="2133600" cy="301752"/>
          </a:xfrm>
        </p:spPr>
        <p:txBody>
          <a:bodyPr/>
          <a:lstStyle/>
          <a:p>
            <a:fld id="{5B106E36-FD25-4E2D-B0AA-010F637433A0}" type="datetimeFigureOut">
              <a:rPr lang="ru-RU" smtClean="0"/>
              <a:pPr/>
              <a:t>05.04.2014</a:t>
            </a:fld>
            <a:endParaRPr lang="ru-RU"/>
          </a:p>
        </p:txBody>
      </p:sp>
      <p:sp>
        <p:nvSpPr>
          <p:cNvPr id="3" name="Нижний колонтитул 2"/>
          <p:cNvSpPr>
            <a:spLocks noGrp="1"/>
          </p:cNvSpPr>
          <p:nvPr>
            <p:ph type="ftr" sz="quarter" idx="11"/>
          </p:nvPr>
        </p:nvSpPr>
        <p:spPr>
          <a:xfrm>
            <a:off x="457200" y="6481890"/>
            <a:ext cx="4260056" cy="300831"/>
          </a:xfrm>
        </p:spPr>
        <p:txBody>
          <a:bodyPr/>
          <a:lstStyle/>
          <a:p>
            <a:endParaRPr lang="ru-RU"/>
          </a:p>
        </p:txBody>
      </p:sp>
      <p:sp>
        <p:nvSpPr>
          <p:cNvPr id="4" name="Номер слайда 3"/>
          <p:cNvSpPr>
            <a:spLocks noGrp="1"/>
          </p:cNvSpPr>
          <p:nvPr>
            <p:ph type="sldNum" sz="quarter" idx="12"/>
          </p:nvPr>
        </p:nvSpPr>
        <p:spPr>
          <a:xfrm>
            <a:off x="7589520" y="6480969"/>
            <a:ext cx="502920" cy="301752"/>
          </a:xfrm>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278976" y="6556248"/>
            <a:ext cx="2133600" cy="301752"/>
          </a:xfrm>
        </p:spPr>
        <p:txBody>
          <a:bodyPr/>
          <a:lstStyle>
            <a:lvl1pPr>
              <a:defRPr sz="900"/>
            </a:lvl1pPr>
          </a:lstStyle>
          <a:p>
            <a:fld id="{5B106E36-FD25-4E2D-B0AA-010F637433A0}" type="datetimeFigureOut">
              <a:rPr lang="ru-RU" smtClean="0"/>
              <a:pPr/>
              <a:t>05.04.2014</a:t>
            </a:fld>
            <a:endParaRPr lang="ru-RU"/>
          </a:p>
        </p:txBody>
      </p:sp>
      <p:sp>
        <p:nvSpPr>
          <p:cNvPr id="6" name="Нижний колонтитул 5"/>
          <p:cNvSpPr>
            <a:spLocks noGrp="1"/>
          </p:cNvSpPr>
          <p:nvPr>
            <p:ph type="ftr" sz="quarter" idx="11"/>
          </p:nvPr>
        </p:nvSpPr>
        <p:spPr>
          <a:xfrm>
            <a:off x="1135856" y="6556248"/>
            <a:ext cx="5143120"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410576" y="6556248"/>
            <a:ext cx="502920" cy="301752"/>
          </a:xfrm>
        </p:spPr>
        <p:txBody>
          <a:bodyPr/>
          <a:lstStyle>
            <a:lvl1pPr>
              <a:defRPr sz="900"/>
            </a:lvl1p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6108192" y="6556248"/>
            <a:ext cx="2103120" cy="301752"/>
          </a:xfrm>
        </p:spPr>
        <p:txBody>
          <a:bodyPr/>
          <a:lstStyle>
            <a:lvl1pPr>
              <a:defRPr sz="900"/>
            </a:lvl1pPr>
          </a:lstStyle>
          <a:p>
            <a:fld id="{5B106E36-FD25-4E2D-B0AA-010F637433A0}" type="datetimeFigureOut">
              <a:rPr lang="ru-RU" smtClean="0"/>
              <a:pPr/>
              <a:t>05.04.2014</a:t>
            </a:fld>
            <a:endParaRPr lang="ru-RU"/>
          </a:p>
        </p:txBody>
      </p:sp>
      <p:sp>
        <p:nvSpPr>
          <p:cNvPr id="6" name="Нижний колонтитул 5"/>
          <p:cNvSpPr>
            <a:spLocks noGrp="1"/>
          </p:cNvSpPr>
          <p:nvPr>
            <p:ph type="ftr" sz="quarter" idx="11"/>
          </p:nvPr>
        </p:nvSpPr>
        <p:spPr>
          <a:xfrm>
            <a:off x="1170432" y="6557169"/>
            <a:ext cx="4948072"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217192" y="6556248"/>
            <a:ext cx="365760" cy="301752"/>
          </a:xfrm>
        </p:spPr>
        <p:txBody>
          <a:bodyPr/>
          <a:lstStyle>
            <a:lvl1pPr algn="ctr">
              <a:defRPr sz="900"/>
            </a:lvl1p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1" name="Прямоугольный треугольник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Прямая соединительная линия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Прямая соединительная линия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Заголовок 21"/>
          <p:cNvSpPr>
            <a:spLocks noGrp="1"/>
          </p:cNvSpPr>
          <p:nvPr>
            <p:ph type="title"/>
          </p:nvPr>
        </p:nvSpPr>
        <p:spPr>
          <a:xfrm>
            <a:off x="457200" y="267494"/>
            <a:ext cx="8229600" cy="1399032"/>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5B106E36-FD25-4E2D-B0AA-010F637433A0}" type="datetimeFigureOut">
              <a:rPr lang="ru-RU" smtClean="0"/>
              <a:pPr/>
              <a:t>05.04.2014</a:t>
            </a:fld>
            <a:endParaRPr lang="ru-RU"/>
          </a:p>
        </p:txBody>
      </p:sp>
      <p:sp>
        <p:nvSpPr>
          <p:cNvPr id="3" name="Нижний колонтитул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ru-RU"/>
          </a:p>
        </p:txBody>
      </p:sp>
      <p:sp>
        <p:nvSpPr>
          <p:cNvPr id="23" name="Номер слайда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F:\Е.Бакунина\фото\Екатерина_Михайловна_Бакунина.jpg"/>
          <p:cNvPicPr>
            <a:picLocks noChangeAspect="1" noChangeArrowheads="1"/>
          </p:cNvPicPr>
          <p:nvPr/>
        </p:nvPicPr>
        <p:blipFill>
          <a:blip r:embed="rId2" cstate="print"/>
          <a:srcRect/>
          <a:stretch>
            <a:fillRect/>
          </a:stretch>
        </p:blipFill>
        <p:spPr bwMode="auto">
          <a:xfrm>
            <a:off x="642910" y="3500438"/>
            <a:ext cx="2587622" cy="3189577"/>
          </a:xfrm>
          <a:prstGeom prst="rect">
            <a:avLst/>
          </a:prstGeom>
          <a:ln>
            <a:noFill/>
          </a:ln>
          <a:effectLst>
            <a:softEdge rad="112500"/>
          </a:effectLst>
        </p:spPr>
      </p:pic>
      <p:pic>
        <p:nvPicPr>
          <p:cNvPr id="11266" name="Picture 2" descr="F:\Е.Бакунина\фото\tolstoy.jpg"/>
          <p:cNvPicPr>
            <a:picLocks noChangeAspect="1" noChangeArrowheads="1"/>
          </p:cNvPicPr>
          <p:nvPr/>
        </p:nvPicPr>
        <p:blipFill>
          <a:blip r:embed="rId3" cstate="print"/>
          <a:srcRect/>
          <a:stretch>
            <a:fillRect/>
          </a:stretch>
        </p:blipFill>
        <p:spPr bwMode="auto">
          <a:xfrm>
            <a:off x="6376194" y="3429000"/>
            <a:ext cx="2493179" cy="3316286"/>
          </a:xfrm>
          <a:prstGeom prst="rect">
            <a:avLst/>
          </a:prstGeom>
          <a:ln>
            <a:noFill/>
          </a:ln>
          <a:effectLst>
            <a:softEdge rad="112500"/>
          </a:effectLst>
        </p:spPr>
      </p:pic>
      <p:sp>
        <p:nvSpPr>
          <p:cNvPr id="2" name="Заголовок 1"/>
          <p:cNvSpPr>
            <a:spLocks noGrp="1"/>
          </p:cNvSpPr>
          <p:nvPr>
            <p:ph type="ctrTitle"/>
          </p:nvPr>
        </p:nvSpPr>
        <p:spPr>
          <a:xfrm>
            <a:off x="642910" y="642918"/>
            <a:ext cx="7772400" cy="1470025"/>
          </a:xfrm>
        </p:spPr>
        <p:txBody>
          <a:bodyPr>
            <a:normAutofit fontScale="90000"/>
          </a:bodyPr>
          <a:lstStyle/>
          <a:p>
            <a:r>
              <a:rPr lang="ru-RU" b="1" dirty="0" smtClean="0"/>
              <a:t>Исторические встречи                     Е.М. Бакуниной и Л.Н. Толстого</a:t>
            </a:r>
            <a:endParaRPr lang="ru-RU" b="1" dirty="0"/>
          </a:p>
        </p:txBody>
      </p:sp>
      <p:sp>
        <p:nvSpPr>
          <p:cNvPr id="11265" name="Rectangle 1"/>
          <p:cNvSpPr>
            <a:spLocks noChangeArrowheads="1"/>
          </p:cNvSpPr>
          <p:nvPr/>
        </p:nvSpPr>
        <p:spPr bwMode="auto">
          <a:xfrm>
            <a:off x="142844" y="2143116"/>
            <a:ext cx="91440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Знакомство Екатерины Михайловны Бакуниной с великим русским писателем  Л.Н. Толстым  произошло во время Крымской войны.                                                               </a:t>
            </a:r>
            <a:endParaRPr kumimoji="0" lang="ru-RU" sz="3200" b="0" i="0" u="none" strike="noStrike" cap="none" normalizeH="0" baseline="0" dirty="0" smtClean="0">
              <a:ln>
                <a:noFill/>
              </a:ln>
              <a:solidFill>
                <a:schemeClr val="tx1"/>
              </a:solidFill>
              <a:effectLst/>
              <a:latin typeface="Arial" pitchFamily="34" charset="0"/>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Встреча Л.Н. Толстого с Е.М. Бакуниной на Новоторжской земле</a:t>
            </a:r>
            <a:endParaRPr lang="ru-RU" dirty="0"/>
          </a:p>
        </p:txBody>
      </p:sp>
      <p:sp>
        <p:nvSpPr>
          <p:cNvPr id="3" name="Содержимое 2"/>
          <p:cNvSpPr>
            <a:spLocks noGrp="1"/>
          </p:cNvSpPr>
          <p:nvPr>
            <p:ph idx="1"/>
          </p:nvPr>
        </p:nvSpPr>
        <p:spPr/>
        <p:txBody>
          <a:bodyPr/>
          <a:lstStyle/>
          <a:p>
            <a:pPr>
              <a:buNone/>
            </a:pPr>
            <a:r>
              <a:rPr lang="ru-RU" dirty="0" smtClean="0"/>
              <a:t>    Встреча  Е.М. Бакуниной и Л.Н. Толстого в Севастополе не была единственной. Через 25 лет они вновь встретятся, но уже на Новоторжской земле.</a:t>
            </a:r>
          </a:p>
          <a:p>
            <a:pPr>
              <a:buNone/>
            </a:pPr>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F:\Е.Бакунина\фото\Syutaev_by_Repin.jpg"/>
          <p:cNvPicPr>
            <a:picLocks noChangeAspect="1" noChangeArrowheads="1"/>
          </p:cNvPicPr>
          <p:nvPr/>
        </p:nvPicPr>
        <p:blipFill>
          <a:blip r:embed="rId2" cstate="print"/>
          <a:srcRect/>
          <a:stretch>
            <a:fillRect/>
          </a:stretch>
        </p:blipFill>
        <p:spPr bwMode="auto">
          <a:xfrm>
            <a:off x="5715008" y="1928802"/>
            <a:ext cx="3231335" cy="4006856"/>
          </a:xfrm>
          <a:prstGeom prst="rect">
            <a:avLst/>
          </a:prstGeom>
          <a:ln>
            <a:noFill/>
          </a:ln>
          <a:effectLst>
            <a:softEdge rad="112500"/>
          </a:effectLst>
        </p:spPr>
      </p:pic>
      <p:sp>
        <p:nvSpPr>
          <p:cNvPr id="2" name="Заголовок 1"/>
          <p:cNvSpPr>
            <a:spLocks noGrp="1"/>
          </p:cNvSpPr>
          <p:nvPr>
            <p:ph type="title"/>
          </p:nvPr>
        </p:nvSpPr>
        <p:spPr/>
        <p:txBody>
          <a:bodyPr>
            <a:normAutofit/>
          </a:bodyPr>
          <a:lstStyle/>
          <a:p>
            <a:r>
              <a:rPr lang="ru-RU" dirty="0" smtClean="0"/>
              <a:t>Знакомство Л.Н. Толстого с Василием Сютаевым</a:t>
            </a:r>
            <a:endParaRPr lang="ru-RU" dirty="0"/>
          </a:p>
        </p:txBody>
      </p:sp>
      <p:sp>
        <p:nvSpPr>
          <p:cNvPr id="3" name="Содержимое 2"/>
          <p:cNvSpPr>
            <a:spLocks noGrp="1"/>
          </p:cNvSpPr>
          <p:nvPr>
            <p:ph idx="1"/>
          </p:nvPr>
        </p:nvSpPr>
        <p:spPr>
          <a:xfrm>
            <a:off x="357158" y="1600200"/>
            <a:ext cx="5857916" cy="4900634"/>
          </a:xfrm>
        </p:spPr>
        <p:txBody>
          <a:bodyPr>
            <a:normAutofit fontScale="77500" lnSpcReduction="20000"/>
          </a:bodyPr>
          <a:lstStyle/>
          <a:p>
            <a:pPr>
              <a:buNone/>
            </a:pPr>
            <a:r>
              <a:rPr lang="ru-RU" dirty="0" smtClean="0"/>
              <a:t>    В 1881 году Л.Н. Толстой перешел на позиции патриархального крестьянства, переживая острый идейный кризис. Он захотел познакомиться  с крестьянином Василием Сютаевым из деревни </a:t>
            </a:r>
            <a:r>
              <a:rPr lang="ru-RU" dirty="0" err="1" smtClean="0"/>
              <a:t>Шевелино</a:t>
            </a:r>
            <a:r>
              <a:rPr lang="ru-RU" dirty="0" smtClean="0"/>
              <a:t>, чье  религиозно – нравственное учение во многом было близко Толстому. «Мы единомышленники с Сютаевым во всем, до малейших подробностей.» - признался он в одном из писем. Сютаев отвергал церковные обряды ,священников, войну и проповедовал религиозную терпимость.</a:t>
            </a:r>
          </a:p>
          <a:p>
            <a:pPr>
              <a:buNone/>
            </a:pPr>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F:\Е.Бакунина\фото\им.jpg"/>
          <p:cNvPicPr>
            <a:picLocks noChangeAspect="1" noChangeArrowheads="1"/>
          </p:cNvPicPr>
          <p:nvPr/>
        </p:nvPicPr>
        <p:blipFill>
          <a:blip r:embed="rId2" cstate="print"/>
          <a:srcRect/>
          <a:stretch>
            <a:fillRect/>
          </a:stretch>
        </p:blipFill>
        <p:spPr bwMode="auto">
          <a:xfrm>
            <a:off x="6072198" y="1214422"/>
            <a:ext cx="2883948" cy="1714512"/>
          </a:xfrm>
          <a:prstGeom prst="rect">
            <a:avLst/>
          </a:prstGeom>
          <a:ln>
            <a:noFill/>
          </a:ln>
          <a:effectLst>
            <a:softEdge rad="112500"/>
          </a:effectLst>
        </p:spPr>
      </p:pic>
      <p:sp>
        <p:nvSpPr>
          <p:cNvPr id="3" name="Содержимое 2"/>
          <p:cNvSpPr>
            <a:spLocks noGrp="1"/>
          </p:cNvSpPr>
          <p:nvPr>
            <p:ph idx="1"/>
          </p:nvPr>
        </p:nvSpPr>
        <p:spPr>
          <a:xfrm>
            <a:off x="457200" y="1142984"/>
            <a:ext cx="5757874" cy="5429288"/>
          </a:xfrm>
        </p:spPr>
        <p:txBody>
          <a:bodyPr>
            <a:normAutofit fontScale="62500" lnSpcReduction="20000"/>
          </a:bodyPr>
          <a:lstStyle/>
          <a:p>
            <a:pPr>
              <a:buNone/>
            </a:pPr>
            <a:r>
              <a:rPr lang="ru-RU" dirty="0" smtClean="0"/>
              <a:t>     В конце сентября 1881 года Лев Николаевич приехал в Торжок. Устроившись в гостинице Пожарского, он направился к новоторжскому уездному предводителю дворянства Т. Н. Повало – Швейковскому, большой деревянный дом которого находился на Дворянской улице. Один из присутствовавших, А. А. Бакунин, гостивший у </a:t>
            </a:r>
            <a:r>
              <a:rPr lang="ru-RU" dirty="0" err="1" smtClean="0"/>
              <a:t>Швейковского</a:t>
            </a:r>
            <a:r>
              <a:rPr lang="ru-RU" dirty="0" smtClean="0"/>
              <a:t>, сразу узнал вошедшего. Они обнялись и расцеловались как старые друзья. Поздоровавшись с остальными и раздевшись, Лев Николаевич увлекся воспоминаниями. На следующий день лучший торжокский ямщик Пахолкин повез Толстого в коляске к Е.М. Бакуниной, в Казицино, которое располагалось по дороге в </a:t>
            </a:r>
            <a:r>
              <a:rPr lang="ru-RU" dirty="0" err="1" smtClean="0"/>
              <a:t>Шевелино</a:t>
            </a:r>
            <a:r>
              <a:rPr lang="ru-RU" dirty="0" smtClean="0"/>
              <a:t>, где жил Сютаев.</a:t>
            </a:r>
          </a:p>
          <a:p>
            <a:pPr>
              <a:buNone/>
            </a:pPr>
            <a:endParaRPr lang="ru-RU" dirty="0"/>
          </a:p>
        </p:txBody>
      </p:sp>
      <p:sp>
        <p:nvSpPr>
          <p:cNvPr id="5" name="Прямоугольник 4"/>
          <p:cNvSpPr/>
          <p:nvPr/>
        </p:nvSpPr>
        <p:spPr>
          <a:xfrm>
            <a:off x="0" y="142852"/>
            <a:ext cx="8634095" cy="923330"/>
          </a:xfrm>
          <a:prstGeom prst="rect">
            <a:avLst/>
          </a:prstGeom>
          <a:noFill/>
        </p:spPr>
        <p:txBody>
          <a:bodyPr wrap="none" lIns="91440" tIns="45720" rIns="91440" bIns="45720">
            <a:spAutoFit/>
          </a:bodyPr>
          <a:lstStyle/>
          <a:p>
            <a:pPr algn="ctr"/>
            <a:r>
              <a:rPr lang="ru-RU" sz="5400"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Л.Н. Толстой в Торжке</a:t>
            </a:r>
            <a:endParaRPr lang="ru-RU" sz="5400"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2" cstate="print"/>
          <a:srcRect/>
          <a:stretch>
            <a:fillRect/>
          </a:stretch>
        </p:blipFill>
        <p:spPr bwMode="auto">
          <a:xfrm>
            <a:off x="5683254" y="2857496"/>
            <a:ext cx="3460746" cy="2038979"/>
          </a:xfrm>
          <a:prstGeom prst="rect">
            <a:avLst/>
          </a:prstGeom>
          <a:ln>
            <a:noFill/>
          </a:ln>
          <a:effectLst>
            <a:softEdge rad="112500"/>
          </a:effectLst>
        </p:spPr>
      </p:pic>
      <p:sp>
        <p:nvSpPr>
          <p:cNvPr id="2" name="Заголовок 1"/>
          <p:cNvSpPr>
            <a:spLocks noGrp="1"/>
          </p:cNvSpPr>
          <p:nvPr>
            <p:ph type="title"/>
          </p:nvPr>
        </p:nvSpPr>
        <p:spPr/>
        <p:txBody>
          <a:bodyPr>
            <a:normAutofit/>
          </a:bodyPr>
          <a:lstStyle/>
          <a:p>
            <a:r>
              <a:rPr lang="ru-RU" dirty="0" smtClean="0"/>
              <a:t>Л.Н. Толстой в гостях у Е.М. Бакуниной в </a:t>
            </a:r>
            <a:r>
              <a:rPr lang="ru-RU" dirty="0" err="1" smtClean="0"/>
              <a:t>Казицине</a:t>
            </a:r>
            <a:endParaRPr lang="ru-RU" dirty="0"/>
          </a:p>
        </p:txBody>
      </p:sp>
      <p:sp>
        <p:nvSpPr>
          <p:cNvPr id="3" name="Содержимое 2"/>
          <p:cNvSpPr>
            <a:spLocks noGrp="1"/>
          </p:cNvSpPr>
          <p:nvPr>
            <p:ph idx="1"/>
          </p:nvPr>
        </p:nvSpPr>
        <p:spPr>
          <a:xfrm>
            <a:off x="457200" y="1857364"/>
            <a:ext cx="5400684" cy="4857784"/>
          </a:xfrm>
        </p:spPr>
        <p:txBody>
          <a:bodyPr>
            <a:normAutofit fontScale="70000" lnSpcReduction="20000"/>
          </a:bodyPr>
          <a:lstStyle/>
          <a:p>
            <a:pPr>
              <a:buNone/>
            </a:pPr>
            <a:r>
              <a:rPr lang="ru-RU" dirty="0" smtClean="0"/>
              <a:t>     Деревянный дом Екатерины Михайловны напоминал, скорее, сельскую школу, чем господские апартаменты. Встреча была очень трогательной, опять пошли воспоминания.  «В моей тихой уединенной жизни иногда кажется: да точно ли все это было и я все это видела? Но когда я погрузилась с вами в воспоминания, все реальное передо мной исчезло и я увидела жуткие военные сцены, услышала взрывы, крики, стоны раненых.» Потом разговор переключился на крестьянскую тему, на реальные нынешние дела.</a:t>
            </a:r>
          </a:p>
          <a:p>
            <a:endParaRPr lang="ru-R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У </a:t>
            </a:r>
            <a:r>
              <a:rPr lang="ru-RU" dirty="0" err="1" smtClean="0"/>
              <a:t>Сютаева</a:t>
            </a:r>
            <a:r>
              <a:rPr lang="ru-RU" dirty="0" smtClean="0"/>
              <a:t> в </a:t>
            </a:r>
            <a:r>
              <a:rPr lang="ru-RU" dirty="0" err="1" smtClean="0"/>
              <a:t>Шевелине</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smtClean="0"/>
              <a:t>   Из Казицино уже на простой подводе Толстой поехал в </a:t>
            </a:r>
            <a:r>
              <a:rPr lang="ru-RU" dirty="0" err="1" smtClean="0"/>
              <a:t>Шевелино</a:t>
            </a:r>
            <a:r>
              <a:rPr lang="ru-RU" dirty="0" smtClean="0"/>
              <a:t>, которое оказалось небольшой деревушкой в 30 домов, расположенной на живописном берегу Поведи. Изба </a:t>
            </a:r>
            <a:r>
              <a:rPr lang="ru-RU" dirty="0" err="1" smtClean="0"/>
              <a:t>Сютаева</a:t>
            </a:r>
            <a:r>
              <a:rPr lang="ru-RU" dirty="0" smtClean="0"/>
              <a:t> старая, приземистая, </a:t>
            </a:r>
            <a:r>
              <a:rPr lang="ru-RU" dirty="0" err="1" smtClean="0"/>
              <a:t>темнобревенчатая</a:t>
            </a:r>
            <a:r>
              <a:rPr lang="ru-RU" dirty="0" smtClean="0"/>
              <a:t> в три окна на улицу. Внутри избы во всем лежит печать опрятности: печь выбелена, пол, стены, лавки, стол все это чисто, вымыто, выскоблено. Бросилось в глаза, что в этой семье царит мир, царит прочная взаимная любовь.</a:t>
            </a:r>
          </a:p>
          <a:p>
            <a:pPr>
              <a:buNone/>
            </a:pPr>
            <a:endParaRPr lang="ru-R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Л.Н. Толстой в </a:t>
            </a:r>
            <a:r>
              <a:rPr lang="ru-RU" dirty="0" err="1" smtClean="0"/>
              <a:t>Прямухине</a:t>
            </a:r>
            <a:endParaRPr lang="ru-RU" dirty="0"/>
          </a:p>
        </p:txBody>
      </p:sp>
      <p:sp>
        <p:nvSpPr>
          <p:cNvPr id="3" name="Содержимое 2"/>
          <p:cNvSpPr>
            <a:spLocks noGrp="1"/>
          </p:cNvSpPr>
          <p:nvPr>
            <p:ph idx="1"/>
          </p:nvPr>
        </p:nvSpPr>
        <p:spPr>
          <a:xfrm>
            <a:off x="457200" y="1600201"/>
            <a:ext cx="6329378" cy="4186254"/>
          </a:xfrm>
        </p:spPr>
        <p:txBody>
          <a:bodyPr>
            <a:normAutofit fontScale="70000" lnSpcReduction="20000"/>
          </a:bodyPr>
          <a:lstStyle/>
          <a:p>
            <a:pPr>
              <a:buNone/>
            </a:pPr>
            <a:r>
              <a:rPr lang="ru-RU" dirty="0" smtClean="0"/>
              <a:t>     Прожил Лев Николаевич у </a:t>
            </a:r>
            <a:r>
              <a:rPr lang="ru-RU" dirty="0" err="1" smtClean="0"/>
              <a:t>Сютаева</a:t>
            </a:r>
            <a:r>
              <a:rPr lang="ru-RU" dirty="0" smtClean="0"/>
              <a:t> 2 дня. Из </a:t>
            </a:r>
            <a:r>
              <a:rPr lang="ru-RU" dirty="0" err="1" smtClean="0"/>
              <a:t>Шевелина</a:t>
            </a:r>
            <a:r>
              <a:rPr lang="ru-RU" dirty="0" smtClean="0"/>
              <a:t> Сютаев повез Толстого на телеге в </a:t>
            </a:r>
            <a:r>
              <a:rPr lang="ru-RU" dirty="0" err="1" smtClean="0"/>
              <a:t>Прямухино</a:t>
            </a:r>
            <a:r>
              <a:rPr lang="ru-RU" dirty="0" smtClean="0"/>
              <a:t>. Ехали долго. В пути так заговорились, что забыли о вожжах и о дороге, и в результате лошадь едва не опрокинула их вместе с телегой в овраг.</a:t>
            </a:r>
          </a:p>
          <a:p>
            <a:pPr>
              <a:buNone/>
            </a:pPr>
            <a:r>
              <a:rPr lang="ru-RU" dirty="0" smtClean="0"/>
              <a:t>     Наконец, добрались до </a:t>
            </a:r>
            <a:r>
              <a:rPr lang="ru-RU" dirty="0" err="1" smtClean="0"/>
              <a:t>Прямухина</a:t>
            </a:r>
            <a:r>
              <a:rPr lang="ru-RU" dirty="0" smtClean="0"/>
              <a:t>. Здесь их уже ждали: возвратившись из Торжка Александр Александрович сообщил обитателям усадьбы, что Толстой в их краях и обещал непременно заехать.    В </a:t>
            </a:r>
            <a:r>
              <a:rPr lang="ru-RU" dirty="0" err="1" smtClean="0"/>
              <a:t>Прямухине</a:t>
            </a:r>
            <a:r>
              <a:rPr lang="ru-RU" dirty="0" smtClean="0"/>
              <a:t> Лев Николаевич пробыл сутки, а затем возвратился в Москву. </a:t>
            </a:r>
          </a:p>
          <a:p>
            <a:endParaRPr lang="ru-RU" dirty="0"/>
          </a:p>
        </p:txBody>
      </p:sp>
      <p:pic>
        <p:nvPicPr>
          <p:cNvPr id="5122" name="Picture 2" descr="F:\Е.Бакунина\фото\bakunina-v-priamuhine.jpg"/>
          <p:cNvPicPr>
            <a:picLocks noChangeAspect="1" noChangeArrowheads="1"/>
          </p:cNvPicPr>
          <p:nvPr/>
        </p:nvPicPr>
        <p:blipFill>
          <a:blip r:embed="rId2" cstate="print"/>
          <a:srcRect/>
          <a:stretch>
            <a:fillRect/>
          </a:stretch>
        </p:blipFill>
        <p:spPr bwMode="auto">
          <a:xfrm>
            <a:off x="6643702" y="1928802"/>
            <a:ext cx="2190750" cy="3457575"/>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Другие версии пребывания Л.Н. Толстого в </a:t>
            </a:r>
            <a:r>
              <a:rPr lang="ru-RU" dirty="0" err="1" smtClean="0"/>
              <a:t>Новоторжском</a:t>
            </a:r>
            <a:r>
              <a:rPr lang="ru-RU" dirty="0" smtClean="0"/>
              <a:t> уезде</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smtClean="0"/>
              <a:t>    Впрочем, существует и другие версии пребывания Л.Н. Толстого в </a:t>
            </a:r>
            <a:r>
              <a:rPr lang="ru-RU" dirty="0" err="1" smtClean="0"/>
              <a:t>Новоторжском</a:t>
            </a:r>
            <a:r>
              <a:rPr lang="ru-RU" dirty="0" smtClean="0"/>
              <a:t> уезде, но они в основном касаются последовательности поездок писателя по деревням: некоторые утверждают, что он сначала поехал к </a:t>
            </a:r>
            <a:r>
              <a:rPr lang="ru-RU" dirty="0" err="1" smtClean="0"/>
              <a:t>Сютаеву</a:t>
            </a:r>
            <a:r>
              <a:rPr lang="ru-RU" dirty="0" smtClean="0"/>
              <a:t> в </a:t>
            </a:r>
            <a:r>
              <a:rPr lang="ru-RU" dirty="0" err="1" smtClean="0"/>
              <a:t>Шевелино</a:t>
            </a:r>
            <a:r>
              <a:rPr lang="ru-RU" dirty="0" smtClean="0"/>
              <a:t>, а уже после к Екатерине Михайловне в Казицино. Но это не столь важно. Главное, что он побывал и в </a:t>
            </a:r>
            <a:r>
              <a:rPr lang="ru-RU" dirty="0" err="1" smtClean="0"/>
              <a:t>Прямухине</a:t>
            </a:r>
            <a:r>
              <a:rPr lang="ru-RU" dirty="0" smtClean="0"/>
              <a:t>, и в </a:t>
            </a:r>
            <a:r>
              <a:rPr lang="ru-RU" dirty="0" err="1" smtClean="0"/>
              <a:t>Казицине</a:t>
            </a:r>
            <a:r>
              <a:rPr lang="ru-RU" dirty="0" smtClean="0"/>
              <a:t>, чего никто не отрицает.</a:t>
            </a:r>
          </a:p>
          <a:p>
            <a:pPr>
              <a:buNone/>
            </a:pPr>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Е.М. Бакунина – сестра милосердия</a:t>
            </a:r>
            <a:endParaRPr lang="ru-RU" dirty="0"/>
          </a:p>
        </p:txBody>
      </p:sp>
      <p:sp>
        <p:nvSpPr>
          <p:cNvPr id="3" name="Содержимое 2"/>
          <p:cNvSpPr>
            <a:spLocks noGrp="1"/>
          </p:cNvSpPr>
          <p:nvPr>
            <p:ph idx="1"/>
          </p:nvPr>
        </p:nvSpPr>
        <p:spPr>
          <a:xfrm>
            <a:off x="457200" y="1600200"/>
            <a:ext cx="4686304" cy="4829196"/>
          </a:xfrm>
        </p:spPr>
        <p:txBody>
          <a:bodyPr>
            <a:normAutofit fontScale="62500" lnSpcReduction="20000"/>
          </a:bodyPr>
          <a:lstStyle/>
          <a:p>
            <a:pPr>
              <a:buNone/>
            </a:pPr>
            <a:r>
              <a:rPr lang="ru-RU" dirty="0" smtClean="0"/>
              <a:t>    10 декабря 1854 года Е. М. Бакунина во главе  третьего по счету отряда, состоящего из 8 сестер милосердия, отправилась в Севастополь. Сестры милосердия помогали докторам на перевязках, давали раненым лекарства, поили, кормили, писали от их имени письма родным. В течение всей обороны Севастополя Е.М. вместе с Н.И. Пироговым находилась на самом ответственном и опасном участке – главном перевязочном пункте города. Был случай, когда Е.М. в течение полутора суток не отходила от операционного стола, ассистируя врачам при пятидесяти ампутациях подряд.</a:t>
            </a:r>
            <a:endParaRPr lang="ru-RU" dirty="0"/>
          </a:p>
        </p:txBody>
      </p:sp>
      <p:pic>
        <p:nvPicPr>
          <p:cNvPr id="5" name="Picture 3" descr="C:\Users\школа\Desktop\Рис Бак\Музицирование\Великая княгиня Елена Павловна среди сестёр милосердияСередина 1850.jpg"/>
          <p:cNvPicPr>
            <a:picLocks noChangeAspect="1" noChangeArrowheads="1"/>
          </p:cNvPicPr>
          <p:nvPr/>
        </p:nvPicPr>
        <p:blipFill>
          <a:blip r:embed="rId2" cstate="print"/>
          <a:stretch>
            <a:fillRect/>
          </a:stretch>
        </p:blipFill>
        <p:spPr bwMode="auto">
          <a:xfrm>
            <a:off x="5000628" y="2571744"/>
            <a:ext cx="3919399" cy="2484899"/>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школа\Desktop\Рис Бак\Кр вой\P6110071.JPG"/>
          <p:cNvPicPr>
            <a:picLocks noChangeAspect="1" noChangeArrowheads="1"/>
          </p:cNvPicPr>
          <p:nvPr/>
        </p:nvPicPr>
        <p:blipFill>
          <a:blip r:embed="rId2" cstate="print"/>
          <a:srcRect t="1515" b="1515"/>
          <a:stretch>
            <a:fillRect/>
          </a:stretch>
        </p:blipFill>
        <p:spPr bwMode="auto">
          <a:xfrm>
            <a:off x="5143504" y="1928802"/>
            <a:ext cx="3748085" cy="2725880"/>
          </a:xfrm>
          <a:prstGeom prst="rect">
            <a:avLst/>
          </a:prstGeom>
          <a:ln>
            <a:noFill/>
          </a:ln>
          <a:effectLst>
            <a:softEdge rad="112500"/>
          </a:effectLst>
        </p:spPr>
      </p:pic>
      <p:sp>
        <p:nvSpPr>
          <p:cNvPr id="2" name="Заголовок 1"/>
          <p:cNvSpPr>
            <a:spLocks noGrp="1"/>
          </p:cNvSpPr>
          <p:nvPr>
            <p:ph type="title"/>
          </p:nvPr>
        </p:nvSpPr>
        <p:spPr/>
        <p:txBody>
          <a:bodyPr>
            <a:normAutofit fontScale="90000"/>
          </a:bodyPr>
          <a:lstStyle/>
          <a:p>
            <a:r>
              <a:rPr lang="ru-RU" dirty="0" smtClean="0"/>
              <a:t> Е.М. Бакунина и А.А. Бакунин в осажденном Севастополе</a:t>
            </a:r>
            <a:endParaRPr lang="ru-RU" dirty="0"/>
          </a:p>
        </p:txBody>
      </p:sp>
      <p:sp>
        <p:nvSpPr>
          <p:cNvPr id="3" name="Содержимое 2"/>
          <p:cNvSpPr>
            <a:spLocks noGrp="1"/>
          </p:cNvSpPr>
          <p:nvPr>
            <p:ph idx="1"/>
          </p:nvPr>
        </p:nvSpPr>
        <p:spPr>
          <a:xfrm>
            <a:off x="457200" y="1500174"/>
            <a:ext cx="4900618" cy="5072098"/>
          </a:xfrm>
        </p:spPr>
        <p:txBody>
          <a:bodyPr>
            <a:normAutofit fontScale="62500" lnSpcReduction="20000"/>
          </a:bodyPr>
          <a:lstStyle/>
          <a:p>
            <a:pPr>
              <a:buNone/>
            </a:pPr>
            <a:r>
              <a:rPr lang="ru-RU" dirty="0" smtClean="0"/>
              <a:t>     Единственным ее утешением и радостью при обороне Севастополя были редкие встречи с двоюродным братом Александром Александровичем Бакуниным из </a:t>
            </a:r>
            <a:r>
              <a:rPr lang="ru-RU" dirty="0" err="1" smtClean="0"/>
              <a:t>Прямухина</a:t>
            </a:r>
            <a:r>
              <a:rPr lang="ru-RU" dirty="0" smtClean="0"/>
              <a:t>.</a:t>
            </a:r>
          </a:p>
          <a:p>
            <a:pPr>
              <a:buNone/>
            </a:pPr>
            <a:r>
              <a:rPr lang="ru-RU" dirty="0" smtClean="0"/>
              <a:t>     Е.М. вспоминала: «Если и приятно было видеть Александра Бакунина, то и тяжело было провожать его и следить глазами, как он идет по улице на четвертый бастион, и видеть, как в том направлении на чистом голубом небе появляются маленькие беленькие облачка, и знать, что это лопаются бомбы…Что 100 тысяч смертей летают над ним.»  </a:t>
            </a:r>
          </a:p>
          <a:p>
            <a:pPr>
              <a:buNone/>
            </a:pPr>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5929322" y="2643182"/>
            <a:ext cx="3005144" cy="3683266"/>
          </a:xfrm>
          <a:prstGeom prst="rect">
            <a:avLst/>
          </a:prstGeom>
          <a:ln>
            <a:noFill/>
          </a:ln>
          <a:effectLst>
            <a:softEdge rad="112500"/>
          </a:effectLst>
        </p:spPr>
      </p:pic>
      <p:sp>
        <p:nvSpPr>
          <p:cNvPr id="2" name="Заголовок 1"/>
          <p:cNvSpPr>
            <a:spLocks noGrp="1"/>
          </p:cNvSpPr>
          <p:nvPr>
            <p:ph type="title"/>
          </p:nvPr>
        </p:nvSpPr>
        <p:spPr>
          <a:xfrm>
            <a:off x="428596" y="142852"/>
            <a:ext cx="8229600" cy="1143000"/>
          </a:xfrm>
        </p:spPr>
        <p:txBody>
          <a:bodyPr/>
          <a:lstStyle/>
          <a:p>
            <a:r>
              <a:rPr lang="ru-RU" dirty="0" smtClean="0"/>
              <a:t>А.А. Бакунин(1821 – 1908) </a:t>
            </a:r>
            <a:endParaRPr lang="ru-RU" dirty="0"/>
          </a:p>
        </p:txBody>
      </p:sp>
      <p:sp>
        <p:nvSpPr>
          <p:cNvPr id="3" name="Содержимое 2"/>
          <p:cNvSpPr>
            <a:spLocks noGrp="1"/>
          </p:cNvSpPr>
          <p:nvPr>
            <p:ph idx="1"/>
          </p:nvPr>
        </p:nvSpPr>
        <p:spPr>
          <a:xfrm>
            <a:off x="457200" y="1142984"/>
            <a:ext cx="5900750" cy="5429288"/>
          </a:xfrm>
        </p:spPr>
        <p:txBody>
          <a:bodyPr>
            <a:normAutofit fontScale="32500" lnSpcReduction="20000"/>
          </a:bodyPr>
          <a:lstStyle/>
          <a:p>
            <a:pPr>
              <a:buNone/>
            </a:pPr>
            <a:r>
              <a:rPr lang="ru-RU" sz="7200" dirty="0" smtClean="0"/>
              <a:t>       Александр Бакунин вступил в действующую армию добровольно. Его зачислили унтер – офицером в пехотный </a:t>
            </a:r>
            <a:r>
              <a:rPr lang="ru-RU" sz="7200" dirty="0" err="1" smtClean="0"/>
              <a:t>Табольский</a:t>
            </a:r>
            <a:r>
              <a:rPr lang="ru-RU" sz="7200" dirty="0" smtClean="0"/>
              <a:t>  полк, прошел всю необходимую солдату строевую подготовку. Переведенный в Севастополь, Бакунин был все время в строю, на самых опасных местах, при защите 3 – го и 4 – го бастионов. В течение года он получил два ордена – Св. Анны и Георгия, и был произведен в офицеры. Ему дали под команду роту солдат.</a:t>
            </a:r>
          </a:p>
          <a:p>
            <a:pPr>
              <a:buNone/>
            </a:pPr>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F:\Е.Бакунина\фото\tolstoi-lev.jpg"/>
          <p:cNvPicPr>
            <a:picLocks noChangeAspect="1" noChangeArrowheads="1"/>
          </p:cNvPicPr>
          <p:nvPr/>
        </p:nvPicPr>
        <p:blipFill>
          <a:blip r:embed="rId2" cstate="print"/>
          <a:srcRect/>
          <a:stretch>
            <a:fillRect/>
          </a:stretch>
        </p:blipFill>
        <p:spPr bwMode="auto">
          <a:xfrm>
            <a:off x="5738801" y="785794"/>
            <a:ext cx="3405199" cy="5153814"/>
          </a:xfrm>
          <a:prstGeom prst="rect">
            <a:avLst/>
          </a:prstGeom>
          <a:ln>
            <a:noFill/>
          </a:ln>
          <a:effectLst>
            <a:softEdge rad="112500"/>
          </a:effectLst>
        </p:spPr>
      </p:pic>
      <p:sp>
        <p:nvSpPr>
          <p:cNvPr id="2" name="Заголовок 1"/>
          <p:cNvSpPr>
            <a:spLocks noGrp="1"/>
          </p:cNvSpPr>
          <p:nvPr>
            <p:ph type="title"/>
          </p:nvPr>
        </p:nvSpPr>
        <p:spPr/>
        <p:txBody>
          <a:bodyPr>
            <a:normAutofit/>
          </a:bodyPr>
          <a:lstStyle/>
          <a:p>
            <a:r>
              <a:rPr lang="ru-RU" dirty="0" smtClean="0"/>
              <a:t>Знакомство А.А. Бакунина                    с Л.Н. Толстым</a:t>
            </a:r>
            <a:endParaRPr lang="ru-RU" dirty="0"/>
          </a:p>
        </p:txBody>
      </p:sp>
      <p:sp>
        <p:nvSpPr>
          <p:cNvPr id="5" name="Прямоугольник 4"/>
          <p:cNvSpPr/>
          <p:nvPr/>
        </p:nvSpPr>
        <p:spPr>
          <a:xfrm>
            <a:off x="285720" y="1428736"/>
            <a:ext cx="6000792" cy="4524315"/>
          </a:xfrm>
          <a:prstGeom prst="rect">
            <a:avLst/>
          </a:prstGeom>
        </p:spPr>
        <p:txBody>
          <a:bodyPr wrap="square">
            <a:spAutoFit/>
          </a:bodyPr>
          <a:lstStyle/>
          <a:p>
            <a:pPr>
              <a:buNone/>
            </a:pPr>
            <a:r>
              <a:rPr lang="ru-RU" dirty="0" smtClean="0"/>
              <a:t> В это время и произошло знакомство А. Бакунина с  Л. Н. Толстым. </a:t>
            </a:r>
          </a:p>
          <a:p>
            <a:pPr>
              <a:buNone/>
            </a:pPr>
            <a:r>
              <a:rPr lang="ru-RU" dirty="0" smtClean="0"/>
              <a:t>       Проинструктировав и отправив солдат в ночной караул, Бакунин вошел в свою палатку. Лег ,не раздеваясь ,и крепко заснул. Но вскоре его разбудил шум. По приближающимся голосам  прапорщик узнал своих солдат, которые привели пленника. На нем была форма артиллерийского офицера. «Что это значит? Зачем вы ведете офицера?» - строго спросил Бакунин. «Так они пароля не знали, ваше благородие» - оправдывался фельдфебель. «Выпустить господина офицера!» - строго приказал Бакунин. Молодого человека освободили. Он извинился за причиненный переполох, объяснил, что, не зная, что будут расставлены патрули, пошел к морю. А. Бакунин просил гостя сесть, спросил его имя: то был граф Лев Николаевич Толстой! </a:t>
            </a:r>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Л.Н. Толстой в Севастополе</a:t>
            </a:r>
            <a:endParaRPr lang="ru-RU" dirty="0"/>
          </a:p>
        </p:txBody>
      </p:sp>
      <p:sp>
        <p:nvSpPr>
          <p:cNvPr id="3" name="Содержимое 2"/>
          <p:cNvSpPr>
            <a:spLocks noGrp="1"/>
          </p:cNvSpPr>
          <p:nvPr>
            <p:ph idx="1"/>
          </p:nvPr>
        </p:nvSpPr>
        <p:spPr>
          <a:xfrm>
            <a:off x="428596" y="1714488"/>
            <a:ext cx="8229600" cy="4572000"/>
          </a:xfrm>
        </p:spPr>
        <p:txBody>
          <a:bodyPr>
            <a:normAutofit fontScale="92500" lnSpcReduction="20000"/>
          </a:bodyPr>
          <a:lstStyle/>
          <a:p>
            <a:pPr>
              <a:buNone/>
            </a:pPr>
            <a:r>
              <a:rPr lang="ru-RU" dirty="0" smtClean="0"/>
              <a:t>  Л. Н. рассказал, как он оказался в Севастополе. Охваченный патриотическими чувствами, Л. Н. хлопочет о переводе  его в действующую армию. Его просьба была удовлетворена и в начале 1854 года Толстой переведен с Кавказа в Дунайскую армию и произведен в прапорщики. В июле 1854 года Толстой оставляет Южную армию и отправляется в осажденный Севастополь, где попадает на </a:t>
            </a:r>
            <a:r>
              <a:rPr lang="ru-RU" dirty="0" err="1" smtClean="0"/>
              <a:t>Язоновский</a:t>
            </a:r>
            <a:r>
              <a:rPr lang="ru-RU" dirty="0" smtClean="0"/>
              <a:t> редут четвертого бастиона Севастополя.</a:t>
            </a:r>
          </a:p>
          <a:p>
            <a:pPr>
              <a:buNone/>
            </a:pPr>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dirty="0" smtClean="0"/>
              <a:t>Совместная работа А. Бакунина и Л. Толстого над статьями  для «Современника» и  воззвание А.А. Бакунина к защитникам Севастополя</a:t>
            </a:r>
            <a:endParaRPr lang="ru-RU" sz="2800" dirty="0"/>
          </a:p>
        </p:txBody>
      </p:sp>
      <p:sp>
        <p:nvSpPr>
          <p:cNvPr id="3" name="Содержимое 2"/>
          <p:cNvSpPr>
            <a:spLocks noGrp="1"/>
          </p:cNvSpPr>
          <p:nvPr>
            <p:ph idx="1"/>
          </p:nvPr>
        </p:nvSpPr>
        <p:spPr/>
        <p:txBody>
          <a:bodyPr>
            <a:normAutofit fontScale="62500" lnSpcReduction="20000"/>
          </a:bodyPr>
          <a:lstStyle/>
          <a:p>
            <a:pPr>
              <a:buNone/>
            </a:pPr>
            <a:r>
              <a:rPr lang="ru-RU" dirty="0" smtClean="0"/>
              <a:t>     Знакомство А. Бакунина и  Л. Н. Толстого не ограничилось случайной встречей, оно продолжилось во время всей осады Севастополя. В минуты затишья они работали над статьями для «Современника». В апреле 1855 года, после взятия союзниками ложементов между четвертым и пятым бастионами, в момент упадка духа в русской армии, Александр Бакунин от лица всех патриотически настроенных офицеров обратился к защитникам города с воззванием, которое начиналось словами: «Слава, честь, благосостояние, независимость и крепость России, все покоятся ныне на духе и твердости гарнизона Севастополя.» Бакунин призывает всех защитников дать клятвенное обещание: «Собравшись, все солдаты, офицеры и генералы клянемся, как кровные братья, что  Севастополь, а с ним и Россия, падет прежде, чем падем все мы до единого. Поклянемся умереть и не дать Севастополь!»</a:t>
            </a:r>
          </a:p>
          <a:p>
            <a:pPr>
              <a:buNone/>
            </a:pPr>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Знакомство Л.Н. Толстого с Е.М. Бакуниной</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smtClean="0"/>
              <a:t>    Здесь в осажденном Севастополе  Л.Н. Толстой познакомился с Е.М. Бакуниной. Он ходил с Александром Бакуниным к ней в госпиталь и всегда восхищался работой сестер милосердия. «Сестры со спокойными лицами и с выражениями не того пустого женского болезненно – слепого сострадания, а деятельного участия, то там, то сям, шагая через раненых с лекарствами и водой, с бинтами, мелькали между окровавленными шинелями и рубахами»</a:t>
            </a:r>
          </a:p>
          <a:p>
            <a:pPr>
              <a:buNone/>
            </a:pPr>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 name="Picture 1" descr="F:\Е.Бакунина\фото\0_3cc56_414a7190_L.jpg"/>
          <p:cNvPicPr>
            <a:picLocks noChangeAspect="1" noChangeArrowheads="1"/>
          </p:cNvPicPr>
          <p:nvPr/>
        </p:nvPicPr>
        <p:blipFill>
          <a:blip r:embed="rId2" cstate="print"/>
          <a:srcRect/>
          <a:stretch>
            <a:fillRect/>
          </a:stretch>
        </p:blipFill>
        <p:spPr bwMode="auto">
          <a:xfrm>
            <a:off x="5572132" y="1571612"/>
            <a:ext cx="3411450" cy="4500594"/>
          </a:xfrm>
          <a:prstGeom prst="rect">
            <a:avLst/>
          </a:prstGeom>
          <a:ln>
            <a:noFill/>
          </a:ln>
          <a:effectLst>
            <a:softEdge rad="112500"/>
          </a:effectLst>
        </p:spPr>
      </p:pic>
      <p:sp>
        <p:nvSpPr>
          <p:cNvPr id="2" name="Заголовок 1"/>
          <p:cNvSpPr>
            <a:spLocks noGrp="1"/>
          </p:cNvSpPr>
          <p:nvPr>
            <p:ph type="title"/>
          </p:nvPr>
        </p:nvSpPr>
        <p:spPr/>
        <p:txBody>
          <a:bodyPr>
            <a:normAutofit/>
          </a:bodyPr>
          <a:lstStyle/>
          <a:p>
            <a:r>
              <a:rPr lang="ru-RU" dirty="0" smtClean="0"/>
              <a:t>«Севастопольские рассказы» Л.Н. Толстого</a:t>
            </a:r>
            <a:endParaRPr lang="ru-RU" dirty="0"/>
          </a:p>
        </p:txBody>
      </p:sp>
      <p:sp>
        <p:nvSpPr>
          <p:cNvPr id="3" name="Содержимое 2"/>
          <p:cNvSpPr>
            <a:spLocks noGrp="1"/>
          </p:cNvSpPr>
          <p:nvPr>
            <p:ph idx="1"/>
          </p:nvPr>
        </p:nvSpPr>
        <p:spPr>
          <a:xfrm>
            <a:off x="457200" y="1600200"/>
            <a:ext cx="5400684" cy="4614881"/>
          </a:xfrm>
        </p:spPr>
        <p:txBody>
          <a:bodyPr>
            <a:normAutofit fontScale="85000" lnSpcReduction="20000"/>
          </a:bodyPr>
          <a:lstStyle/>
          <a:p>
            <a:pPr>
              <a:buNone/>
            </a:pPr>
            <a:r>
              <a:rPr lang="ru-RU" dirty="0" smtClean="0"/>
              <a:t>     Испытав все тяготы Севастопольской осады, Л.Н. Толстой решил показать Крымскую войну в движении, в необратимых и трагических переменах. Так возник замысел  «Севастопольских рассказов», воплотившийся в трех взаимосвязанных рассказах: «Севастополь в декабре месяце», «Севастополь в мае», «Севастополь в августе»</a:t>
            </a:r>
          </a:p>
          <a:p>
            <a:pPr>
              <a:buNone/>
            </a:pPr>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Яркая">
  <a:themeElements>
    <a:clrScheme name="Яркая">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Ярк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Яркая">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119</TotalTime>
  <Words>1451</Words>
  <Application>Microsoft Office PowerPoint</Application>
  <PresentationFormat>Экран (4:3)</PresentationFormat>
  <Paragraphs>35</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Яркая</vt:lpstr>
      <vt:lpstr>Исторические встречи                     Е.М. Бакуниной и Л.Н. Толстого</vt:lpstr>
      <vt:lpstr>Е.М. Бакунина – сестра милосердия</vt:lpstr>
      <vt:lpstr> Е.М. Бакунина и А.А. Бакунин в осажденном Севастополе</vt:lpstr>
      <vt:lpstr>А.А. Бакунин(1821 – 1908) </vt:lpstr>
      <vt:lpstr>Знакомство А.А. Бакунина                    с Л.Н. Толстым</vt:lpstr>
      <vt:lpstr>Л.Н. Толстой в Севастополе</vt:lpstr>
      <vt:lpstr>Совместная работа А. Бакунина и Л. Толстого над статьями  для «Современника» и  воззвание А.А. Бакунина к защитникам Севастополя</vt:lpstr>
      <vt:lpstr>Знакомство Л.Н. Толстого с Е.М. Бакуниной</vt:lpstr>
      <vt:lpstr>«Севастопольские рассказы» Л.Н. Толстого</vt:lpstr>
      <vt:lpstr>Встреча Л.Н. Толстого с Е.М. Бакуниной на Новоторжской земле</vt:lpstr>
      <vt:lpstr>Знакомство Л.Н. Толстого с Василием Сютаевым</vt:lpstr>
      <vt:lpstr>Слайд 12</vt:lpstr>
      <vt:lpstr>Л.Н. Толстой в гостях у Е.М. Бакуниной в Казицине</vt:lpstr>
      <vt:lpstr>У Сютаева в Шевелине</vt:lpstr>
      <vt:lpstr>Л.Н. Толстой в Прямухине</vt:lpstr>
      <vt:lpstr>Другие версии пребывания Л.Н. Толстого в Новоторжском уезде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Историческая связь Е.М. Бакуниной и Л.Н. Толстого</dc:title>
  <cp:lastModifiedBy>XP</cp:lastModifiedBy>
  <cp:revision>15</cp:revision>
  <dcterms:modified xsi:type="dcterms:W3CDTF">2014-04-05T05:34:45Z</dcterms:modified>
</cp:coreProperties>
</file>